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8"/>
  </p:notesMasterIdLst>
  <p:handoutMasterIdLst>
    <p:handoutMasterId r:id="rId9"/>
  </p:handoutMasterIdLst>
  <p:sldIdLst>
    <p:sldId id="256" r:id="rId2"/>
    <p:sldId id="263" r:id="rId3"/>
    <p:sldId id="257" r:id="rId4"/>
    <p:sldId id="259" r:id="rId5"/>
    <p:sldId id="260" r:id="rId6"/>
    <p:sldId id="261" r:id="rId7"/>
  </p:sldIdLst>
  <p:sldSz cx="12192000" cy="6858000"/>
  <p:notesSz cx="9928225" cy="6797675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70" d="100"/>
          <a:sy n="70" d="100"/>
        </p:scale>
        <p:origin x="-702" y="-1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249" cy="3396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4711" y="0"/>
            <a:ext cx="4301249" cy="3396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B1DA04-2BB2-477D-9E3E-0CB8DE7329DB}" type="datetimeFigureOut">
              <a:rPr lang="en-US" smtClean="0"/>
              <a:t>8/7/2018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456864"/>
            <a:ext cx="4301249" cy="33965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4711" y="6456864"/>
            <a:ext cx="4301249" cy="33965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5E63BC-7654-4857-8E4C-C44E5B8AF8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5533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3313" cy="34021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594" y="0"/>
            <a:ext cx="4303313" cy="34021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D0AB3C-FB24-48F3-A58B-5DDCE00260E5}" type="datetimeFigureOut">
              <a:rPr lang="en-US" smtClean="0"/>
              <a:t>8/7/2018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3900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360" y="3229277"/>
            <a:ext cx="7943507" cy="305862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378"/>
            <a:ext cx="4303313" cy="3402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594" y="6456378"/>
            <a:ext cx="4303313" cy="3402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AC528F-2770-47EB-90F7-BBAEE44D4D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392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AC528F-2770-47EB-90F7-BBAEE44D4DA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0308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9BB4E-A871-423C-89DC-D47F3B2B1606}" type="datetimeFigureOut">
              <a:rPr lang="th-TH" smtClean="0"/>
              <a:t>07/08/61</a:t>
            </a:fld>
            <a:endParaRPr lang="th-TH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29C15-1261-463F-8D04-EDF463F2377A}" type="slidenum">
              <a:rPr lang="th-TH" smtClean="0"/>
              <a:t>‹#›</a:t>
            </a:fld>
            <a:endParaRPr lang="th-TH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9BB4E-A871-423C-89DC-D47F3B2B1606}" type="datetimeFigureOut">
              <a:rPr lang="th-TH" smtClean="0"/>
              <a:t>07/08/61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29C15-1261-463F-8D04-EDF463F2377A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9BB4E-A871-423C-89DC-D47F3B2B1606}" type="datetimeFigureOut">
              <a:rPr lang="th-TH" smtClean="0"/>
              <a:t>07/08/61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29C15-1261-463F-8D04-EDF463F2377A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9BB4E-A871-423C-89DC-D47F3B2B1606}" type="datetimeFigureOut">
              <a:rPr lang="th-TH" smtClean="0"/>
              <a:t>07/08/61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29C15-1261-463F-8D04-EDF463F2377A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9BB4E-A871-423C-89DC-D47F3B2B1606}" type="datetimeFigureOut">
              <a:rPr lang="th-TH" smtClean="0"/>
              <a:t>07/08/61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29C15-1261-463F-8D04-EDF463F2377A}" type="slidenum">
              <a:rPr lang="th-TH" smtClean="0"/>
              <a:t>‹#›</a:t>
            </a:fld>
            <a:endParaRPr lang="th-TH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9BB4E-A871-423C-89DC-D47F3B2B1606}" type="datetimeFigureOut">
              <a:rPr lang="th-TH" smtClean="0"/>
              <a:t>07/08/61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29C15-1261-463F-8D04-EDF463F2377A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9BB4E-A871-423C-89DC-D47F3B2B1606}" type="datetimeFigureOut">
              <a:rPr lang="th-TH" smtClean="0"/>
              <a:t>07/08/61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29C15-1261-463F-8D04-EDF463F2377A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9BB4E-A871-423C-89DC-D47F3B2B1606}" type="datetimeFigureOut">
              <a:rPr lang="th-TH" smtClean="0"/>
              <a:t>07/08/61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29C15-1261-463F-8D04-EDF463F2377A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9BB4E-A871-423C-89DC-D47F3B2B1606}" type="datetimeFigureOut">
              <a:rPr lang="th-TH" smtClean="0"/>
              <a:t>07/08/61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29C15-1261-463F-8D04-EDF463F2377A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9BB4E-A871-423C-89DC-D47F3B2B1606}" type="datetimeFigureOut">
              <a:rPr lang="th-TH" smtClean="0"/>
              <a:t>07/08/61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29C15-1261-463F-8D04-EDF463F2377A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9BB4E-A871-423C-89DC-D47F3B2B1606}" type="datetimeFigureOut">
              <a:rPr lang="th-TH" smtClean="0"/>
              <a:t>07/08/61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8FA29C15-1261-463F-8D04-EDF463F2377A}" type="slidenum">
              <a:rPr lang="th-TH" smtClean="0"/>
              <a:t>‹#›</a:t>
            </a:fld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B39BB4E-A871-423C-89DC-D47F3B2B1606}" type="datetimeFigureOut">
              <a:rPr lang="th-TH" smtClean="0"/>
              <a:t>07/08/61</a:t>
            </a:fld>
            <a:endParaRPr lang="th-TH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FA29C15-1261-463F-8D04-EDF463F2377A}" type="slidenum">
              <a:rPr lang="th-TH" smtClean="0"/>
              <a:t>‹#›</a:t>
            </a:fld>
            <a:endParaRPr lang="th-TH"/>
          </a:p>
        </p:txBody>
      </p:sp>
      <p:grpSp>
        <p:nvGrpSpPr>
          <p:cNvPr id="2" name="Group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Microsoft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emf"/><Relationship Id="rId5" Type="http://schemas.openxmlformats.org/officeDocument/2006/relationships/oleObject" Target="../embeddings/________Microsoft_Excel_97-20032.xls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Microsoft_Excel_97-20033.xls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Microsoft_Excel_97-20034.xls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7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________Microsoft_Excel_97-20036.xls"/><Relationship Id="rId5" Type="http://schemas.openxmlformats.org/officeDocument/2006/relationships/image" Target="../media/image6.emf"/><Relationship Id="rId4" Type="http://schemas.openxmlformats.org/officeDocument/2006/relationships/oleObject" Target="../embeddings/________Microsoft_Excel_97-20035.xls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Microsoft_Excel_97-20037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แผนผังลําดับงาน: กระบวนการสำรอง 3"/>
          <p:cNvSpPr/>
          <p:nvPr/>
        </p:nvSpPr>
        <p:spPr>
          <a:xfrm>
            <a:off x="619126" y="123826"/>
            <a:ext cx="10953749" cy="866775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3500" b="1" dirty="0" smtClean="0">
                <a:solidFill>
                  <a:srgbClr val="7030A0"/>
                </a:solidFill>
                <a:latin typeface="TH SarabunPSK" pitchFamily="34" charset="-34"/>
                <a:cs typeface="TH SarabunPSK" pitchFamily="34" charset="-34"/>
              </a:rPr>
              <a:t>เพื่</a:t>
            </a:r>
            <a:r>
              <a:rPr lang="th-TH" sz="3500" b="1" dirty="0">
                <a:solidFill>
                  <a:srgbClr val="7030A0"/>
                </a:solidFill>
                <a:latin typeface="TH SarabunPSK" pitchFamily="34" charset="-34"/>
                <a:cs typeface="TH SarabunPSK" pitchFamily="34" charset="-34"/>
              </a:rPr>
              <a:t>อ</a:t>
            </a:r>
            <a:r>
              <a:rPr lang="th-TH" sz="3500" b="1" dirty="0" smtClean="0">
                <a:solidFill>
                  <a:srgbClr val="7030A0"/>
                </a:solidFill>
                <a:latin typeface="TH SarabunPSK" pitchFamily="34" charset="-34"/>
                <a:cs typeface="TH SarabunPSK" pitchFamily="34" charset="-34"/>
              </a:rPr>
              <a:t>พิจารณาเลื่อนขั้นเงินเดือนของหัวหน้าหน่วยงานทั้งส่วนกลางและส่วนภูมิภาค</a:t>
            </a:r>
            <a:endParaRPr lang="th-TH" sz="3500" b="1" dirty="0">
              <a:solidFill>
                <a:srgbClr val="7030A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5" name="กล่องข้อความ 4"/>
          <p:cNvSpPr txBox="1"/>
          <p:nvPr/>
        </p:nvSpPr>
        <p:spPr>
          <a:xfrm>
            <a:off x="381001" y="1050024"/>
            <a:ext cx="11496675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dirty="0" smtClean="0">
                <a:cs typeface="+mj-cs"/>
              </a:rPr>
              <a:t>                  </a:t>
            </a:r>
            <a:r>
              <a:rPr lang="th-TH" sz="3000" dirty="0" smtClean="0">
                <a:cs typeface="+mj-cs"/>
              </a:rPr>
              <a:t>1. นำผลการเบิกจ่าย ณ สิ้นเดือน ก.ค. และ ส.ค.61 มารวมกันหาร 2 </a:t>
            </a:r>
            <a:r>
              <a:rPr lang="th-TH" sz="3000" b="1" u="sng" dirty="0" smtClean="0">
                <a:cs typeface="+mj-cs"/>
              </a:rPr>
              <a:t>เปรียบเทียบกับ</a:t>
            </a:r>
            <a:r>
              <a:rPr lang="th-TH" sz="3000" b="1" dirty="0" smtClean="0">
                <a:cs typeface="+mj-cs"/>
              </a:rPr>
              <a:t> </a:t>
            </a:r>
          </a:p>
          <a:p>
            <a:r>
              <a:rPr lang="th-TH" sz="3000" b="1" dirty="0" smtClean="0">
                <a:solidFill>
                  <a:schemeClr val="accent2">
                    <a:lumMod val="75000"/>
                  </a:schemeClr>
                </a:solidFill>
                <a:cs typeface="+mj-cs"/>
              </a:rPr>
              <a:t>                 </a:t>
            </a:r>
            <a:r>
              <a:rPr lang="th-TH" sz="3000" dirty="0" smtClean="0">
                <a:cs typeface="+mj-cs"/>
              </a:rPr>
              <a:t>เป้าหมายการเบิกจ่าย ณ สิ้นเดือน ก.ค. และ ส.ค.61 มารวมกันหาร 2 </a:t>
            </a:r>
            <a:r>
              <a:rPr lang="en-US" sz="3000" dirty="0" smtClean="0">
                <a:cs typeface="+mj-cs"/>
              </a:rPr>
              <a:t> </a:t>
            </a:r>
            <a:r>
              <a:rPr lang="th-TH" sz="3000" b="1" dirty="0" smtClean="0">
                <a:cs typeface="+mj-cs"/>
              </a:rPr>
              <a:t>หากหน่วยงาน</a:t>
            </a:r>
            <a:endParaRPr lang="en-US" sz="3000" b="1" dirty="0" smtClean="0">
              <a:cs typeface="+mj-cs"/>
            </a:endParaRPr>
          </a:p>
          <a:p>
            <a:r>
              <a:rPr lang="th-TH" dirty="0">
                <a:latin typeface="AngsanaUPC" panose="02020603050405020304" pitchFamily="18" charset="-34"/>
                <a:cs typeface="AngsanaUPC" panose="02020603050405020304" pitchFamily="18" charset="-34"/>
              </a:rPr>
              <a:t> </a:t>
            </a:r>
            <a:r>
              <a:rPr lang="th-TH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                                  </a:t>
            </a:r>
            <a:r>
              <a:rPr lang="th-TH" sz="3200" dirty="0" smtClean="0">
                <a:solidFill>
                  <a:srgbClr val="FFFF00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เบิก</a:t>
            </a:r>
            <a:r>
              <a:rPr lang="th-TH" sz="3200" dirty="0">
                <a:solidFill>
                  <a:srgbClr val="FFFF00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ได้ตามเป้าหมายหรือสูงกว่าเป้าหมาย   	จะได้ 5 คะแนน</a:t>
            </a:r>
            <a:endParaRPr lang="en-US" sz="3200" dirty="0">
              <a:solidFill>
                <a:srgbClr val="FFFF00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  <a:p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         		</a:t>
            </a:r>
            <a:r>
              <a:rPr lang="en-US" sz="3200" dirty="0">
                <a:solidFill>
                  <a:schemeClr val="accent4">
                    <a:lumMod val="20000"/>
                    <a:lumOff val="80000"/>
                  </a:schemeClr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   </a:t>
            </a:r>
            <a:r>
              <a:rPr lang="th-TH" sz="32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 เบิก</a:t>
            </a:r>
            <a:r>
              <a:rPr lang="th-TH" sz="3200" dirty="0">
                <a:solidFill>
                  <a:schemeClr val="accent4">
                    <a:lumMod val="20000"/>
                    <a:lumOff val="80000"/>
                  </a:schemeClr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ต่ำกว่าเป้า </a:t>
            </a:r>
            <a:r>
              <a:rPr lang="en-US" sz="32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0.01% </a:t>
            </a:r>
            <a:r>
              <a:rPr lang="en-US" sz="3200" dirty="0">
                <a:solidFill>
                  <a:schemeClr val="accent4">
                    <a:lumMod val="20000"/>
                    <a:lumOff val="80000"/>
                  </a:schemeClr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- </a:t>
            </a:r>
            <a:r>
              <a:rPr lang="th-TH" sz="3200" dirty="0">
                <a:solidFill>
                  <a:schemeClr val="accent4">
                    <a:lumMod val="20000"/>
                    <a:lumOff val="80000"/>
                  </a:schemeClr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2.00</a:t>
            </a:r>
            <a:r>
              <a:rPr lang="en-US" sz="3200" dirty="0">
                <a:solidFill>
                  <a:schemeClr val="accent4">
                    <a:lumMod val="20000"/>
                    <a:lumOff val="80000"/>
                  </a:schemeClr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%</a:t>
            </a:r>
            <a:r>
              <a:rPr lang="th-TH" sz="3200" dirty="0">
                <a:solidFill>
                  <a:schemeClr val="accent4">
                    <a:lumMod val="20000"/>
                    <a:lumOff val="80000"/>
                  </a:schemeClr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         	</a:t>
            </a:r>
            <a:r>
              <a:rPr lang="th-TH" sz="32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              จะ</a:t>
            </a:r>
            <a:r>
              <a:rPr lang="th-TH" sz="3200" dirty="0">
                <a:solidFill>
                  <a:schemeClr val="accent4">
                    <a:lumMod val="20000"/>
                    <a:lumOff val="80000"/>
                  </a:schemeClr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ได้ 4 คะแนน</a:t>
            </a:r>
            <a:endParaRPr lang="en-US" sz="3200" dirty="0">
              <a:solidFill>
                <a:schemeClr val="accent4">
                  <a:lumMod val="20000"/>
                  <a:lumOff val="80000"/>
                </a:schemeClr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  <a:p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        		</a:t>
            </a:r>
            <a:r>
              <a:rPr lang="en-US" sz="3200" dirty="0">
                <a:solidFill>
                  <a:srgbClr val="FFC000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   </a:t>
            </a:r>
            <a:r>
              <a:rPr lang="th-TH" sz="3200" dirty="0" smtClean="0">
                <a:solidFill>
                  <a:srgbClr val="FFC000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 เบิก</a:t>
            </a:r>
            <a:r>
              <a:rPr lang="th-TH" sz="3200" dirty="0">
                <a:solidFill>
                  <a:srgbClr val="FFC000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ต่ำกว่าเป้า 2.01</a:t>
            </a:r>
            <a:r>
              <a:rPr lang="en-US" sz="3200" dirty="0">
                <a:solidFill>
                  <a:srgbClr val="FFC000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% - 4.00%             </a:t>
            </a:r>
            <a:r>
              <a:rPr lang="th-TH" sz="3200" dirty="0">
                <a:solidFill>
                  <a:srgbClr val="FFC000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	</a:t>
            </a:r>
            <a:r>
              <a:rPr lang="th-TH" sz="3200" dirty="0" smtClean="0">
                <a:solidFill>
                  <a:srgbClr val="FFC000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              จะ</a:t>
            </a:r>
            <a:r>
              <a:rPr lang="th-TH" sz="3200" dirty="0">
                <a:solidFill>
                  <a:srgbClr val="FFC000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ได้ 3 คะแนน </a:t>
            </a:r>
            <a:endParaRPr lang="en-US" sz="3200" dirty="0">
              <a:solidFill>
                <a:srgbClr val="FFC000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  <a:p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         		   </a:t>
            </a:r>
            <a:r>
              <a:rPr lang="th-TH" sz="3200" dirty="0" smtClean="0">
                <a:solidFill>
                  <a:schemeClr val="accent1">
                    <a:lumMod val="75000"/>
                  </a:schemeClr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 </a:t>
            </a:r>
            <a:r>
              <a:rPr lang="th-TH" sz="32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เบิก</a:t>
            </a:r>
            <a:r>
              <a:rPr lang="th-TH" sz="3200" dirty="0">
                <a:solidFill>
                  <a:schemeClr val="accent4">
                    <a:lumMod val="60000"/>
                    <a:lumOff val="40000"/>
                  </a:schemeClr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ต่ำกว่าเป้า 4.01</a:t>
            </a:r>
            <a:r>
              <a:rPr lang="en-US" sz="3200" dirty="0">
                <a:solidFill>
                  <a:schemeClr val="accent4">
                    <a:lumMod val="60000"/>
                    <a:lumOff val="40000"/>
                  </a:schemeClr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% </a:t>
            </a:r>
            <a:r>
              <a:rPr lang="th-TH" sz="3200" dirty="0">
                <a:solidFill>
                  <a:schemeClr val="accent4">
                    <a:lumMod val="60000"/>
                    <a:lumOff val="40000"/>
                  </a:schemeClr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- 6.00 </a:t>
            </a:r>
            <a:r>
              <a:rPr lang="en-US" sz="3200" dirty="0">
                <a:solidFill>
                  <a:schemeClr val="accent4">
                    <a:lumMod val="60000"/>
                    <a:lumOff val="40000"/>
                  </a:schemeClr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%</a:t>
            </a:r>
            <a:r>
              <a:rPr lang="th-TH" sz="3200" dirty="0">
                <a:solidFill>
                  <a:schemeClr val="accent4">
                    <a:lumMod val="60000"/>
                    <a:lumOff val="40000"/>
                  </a:schemeClr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           	</a:t>
            </a:r>
            <a:r>
              <a:rPr lang="th-TH" sz="32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              จะได้ </a:t>
            </a:r>
            <a:r>
              <a:rPr lang="th-TH" sz="3200" dirty="0">
                <a:solidFill>
                  <a:schemeClr val="accent4">
                    <a:lumMod val="60000"/>
                    <a:lumOff val="40000"/>
                  </a:schemeClr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2 คะแนน</a:t>
            </a:r>
            <a:endParaRPr lang="en-US" sz="3200" dirty="0">
              <a:solidFill>
                <a:schemeClr val="accent4">
                  <a:lumMod val="60000"/>
                  <a:lumOff val="40000"/>
                </a:schemeClr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  <a:p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         		   </a:t>
            </a:r>
            <a:r>
              <a:rPr lang="th-TH" sz="3200" dirty="0" smtClean="0">
                <a:solidFill>
                  <a:schemeClr val="accent1">
                    <a:lumMod val="75000"/>
                  </a:schemeClr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 </a:t>
            </a:r>
            <a:r>
              <a:rPr lang="th-TH" sz="3200" dirty="0" smtClean="0">
                <a:solidFill>
                  <a:schemeClr val="tx2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เบิก</a:t>
            </a:r>
            <a:r>
              <a:rPr lang="th-TH" sz="3200" dirty="0">
                <a:solidFill>
                  <a:schemeClr val="tx2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ต่ำกว่าเป้าตั้งแต่ 6.01 </a:t>
            </a:r>
            <a:r>
              <a:rPr lang="en-US" sz="3200" dirty="0">
                <a:solidFill>
                  <a:schemeClr val="tx2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%</a:t>
            </a:r>
            <a:r>
              <a:rPr lang="th-TH" sz="3200" dirty="0">
                <a:solidFill>
                  <a:schemeClr val="tx2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           		</a:t>
            </a:r>
            <a:r>
              <a:rPr lang="th-TH" sz="3200" dirty="0" smtClean="0">
                <a:solidFill>
                  <a:schemeClr val="tx2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จะ</a:t>
            </a:r>
            <a:r>
              <a:rPr lang="th-TH" sz="3200" dirty="0">
                <a:solidFill>
                  <a:schemeClr val="tx2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ได้ 1 คะแนน</a:t>
            </a:r>
            <a:endParaRPr lang="th-TH" sz="3200" u="sng" dirty="0">
              <a:solidFill>
                <a:schemeClr val="tx2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6" name="กล่องข้อความ 5"/>
          <p:cNvSpPr txBox="1"/>
          <p:nvPr/>
        </p:nvSpPr>
        <p:spPr>
          <a:xfrm>
            <a:off x="1419225" y="4405066"/>
            <a:ext cx="921067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000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2. เมื่อได้คะแนนตามข้อ 1 แล้วให้นำมาพิจารณาการเลื่อนขั้นเงินเดือนในสัดส่วน 20</a:t>
            </a:r>
            <a:r>
              <a:rPr lang="en-US" sz="3000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%</a:t>
            </a:r>
            <a:r>
              <a:rPr lang="th-TH" sz="3000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 </a:t>
            </a:r>
            <a:endParaRPr lang="th-TH" sz="3000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7" name="กล่องข้อความ 6"/>
          <p:cNvSpPr txBox="1"/>
          <p:nvPr/>
        </p:nvSpPr>
        <p:spPr>
          <a:xfrm>
            <a:off x="1409700" y="4931858"/>
            <a:ext cx="106584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000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3. ให้คิดคะแนนตัวชี้วัดและเกณฑ์การให้คะแนนการปฏิบัติราชการรอบ 2 ในสัดส่วน 80</a:t>
            </a:r>
            <a:r>
              <a:rPr lang="en-US" sz="3000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%</a:t>
            </a:r>
            <a:r>
              <a:rPr lang="th-TH" sz="3000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 </a:t>
            </a:r>
            <a:endParaRPr lang="th-TH" sz="3000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8" name="กล่องข้อความ 7"/>
          <p:cNvSpPr txBox="1"/>
          <p:nvPr/>
        </p:nvSpPr>
        <p:spPr>
          <a:xfrm>
            <a:off x="1409700" y="5485856"/>
            <a:ext cx="921067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000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4. </a:t>
            </a:r>
            <a:r>
              <a:rPr lang="th-TH" sz="3000" dirty="0" err="1" smtClean="0">
                <a:latin typeface="AngsanaUPC" panose="02020603050405020304" pitchFamily="18" charset="-34"/>
                <a:cs typeface="AngsanaUPC" panose="02020603050405020304" pitchFamily="18" charset="-34"/>
              </a:rPr>
              <a:t>กกจ</a:t>
            </a:r>
            <a:r>
              <a:rPr lang="th-TH" sz="3000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. ดำเนินการเฉลี่ยเปอร์เซ็นต์ตามสัดส่วน</a:t>
            </a:r>
            <a:r>
              <a:rPr lang="th-TH" sz="3000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ต่อไป</a:t>
            </a:r>
          </a:p>
          <a:p>
            <a:r>
              <a:rPr lang="th-TH" sz="3000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5. และเพื่อให้เกิดความเสมอภาค และความเป็นธรรม</a:t>
            </a:r>
            <a:r>
              <a:rPr lang="th-TH" sz="3000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 กับหน่วยงาน กรมส่งเสริมการเกษตร จะพิจารณาเหตุผลความจำเป็นที่เบิกจ่ายไม่ได้ ประกอบด้วย</a:t>
            </a:r>
            <a:endParaRPr lang="th-TH" sz="3000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719781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57018" y="299053"/>
            <a:ext cx="2044149" cy="707886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h-TH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ตัวอย่างที่ 1</a:t>
            </a:r>
            <a:endParaRPr lang="en-US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63500">
                  <a:schemeClr val="accent4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4639482"/>
              </p:ext>
            </p:extLst>
          </p:nvPr>
        </p:nvGraphicFramePr>
        <p:xfrm>
          <a:off x="1144020" y="913966"/>
          <a:ext cx="10388339" cy="32349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3" name="แผ่นงาน" r:id="rId3" imgW="6791442" imgH="2304963" progId="Excel.Sheet.8">
                  <p:embed/>
                </p:oleObj>
              </mc:Choice>
              <mc:Fallback>
                <p:oleObj name="แผ่นงาน" r:id="rId3" imgW="6791442" imgH="2304963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44020" y="913966"/>
                        <a:ext cx="10388339" cy="32349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6812757"/>
              </p:ext>
            </p:extLst>
          </p:nvPr>
        </p:nvGraphicFramePr>
        <p:xfrm>
          <a:off x="1214084" y="4207492"/>
          <a:ext cx="10167938" cy="1962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4" name="แผ่นงาน" r:id="rId5" imgW="8839214" imgH="1371533" progId="Excel.Sheet.8">
                  <p:embed/>
                </p:oleObj>
              </mc:Choice>
              <mc:Fallback>
                <p:oleObj name="แผ่นงาน" r:id="rId5" imgW="8839214" imgH="1371533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4084" y="4207492"/>
                        <a:ext cx="10167938" cy="1962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822463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0487764"/>
              </p:ext>
            </p:extLst>
          </p:nvPr>
        </p:nvGraphicFramePr>
        <p:xfrm>
          <a:off x="1009935" y="941696"/>
          <a:ext cx="10112991" cy="46675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" name="แผ่นงาน" r:id="rId3" imgW="5752980" imgH="2905025" progId="Excel.Sheet.8">
                  <p:embed/>
                </p:oleObj>
              </mc:Choice>
              <mc:Fallback>
                <p:oleObj name="แผ่นงาน" r:id="rId3" imgW="5752980" imgH="2905025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9935" y="941696"/>
                        <a:ext cx="10112991" cy="46675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3459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4217159"/>
              </p:ext>
            </p:extLst>
          </p:nvPr>
        </p:nvGraphicFramePr>
        <p:xfrm>
          <a:off x="624528" y="1035856"/>
          <a:ext cx="10825163" cy="14207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9" name="แผ่นงาน" r:id="rId3" imgW="8105784" imgH="733410" progId="Excel.Sheet.8">
                  <p:embed/>
                </p:oleObj>
              </mc:Choice>
              <mc:Fallback>
                <p:oleObj name="แผ่นงาน" r:id="rId3" imgW="8105784" imgH="733410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24528" y="1035856"/>
                        <a:ext cx="10825163" cy="14207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4721964"/>
              </p:ext>
            </p:extLst>
          </p:nvPr>
        </p:nvGraphicFramePr>
        <p:xfrm>
          <a:off x="750624" y="2865122"/>
          <a:ext cx="10590668" cy="3249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7667"/>
                <a:gridCol w="2647667"/>
                <a:gridCol w="2647667"/>
                <a:gridCol w="2647667"/>
              </a:tblGrid>
              <a:tr h="868287">
                <a:tc>
                  <a:txBody>
                    <a:bodyPr/>
                    <a:lstStyle/>
                    <a:p>
                      <a:pPr algn="ctr"/>
                      <a:r>
                        <a:rPr lang="th-TH" sz="2400" dirty="0" smtClean="0">
                          <a:latin typeface="TH SarabunPSK" pitchFamily="34" charset="-34"/>
                          <a:cs typeface="TH SarabunPSK" pitchFamily="34" charset="-34"/>
                        </a:rPr>
                        <a:t>หน่วยงาน</a:t>
                      </a:r>
                      <a:endParaRPr lang="en-US" sz="2400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dirty="0" smtClean="0">
                          <a:latin typeface="TH SarabunPSK" pitchFamily="34" charset="-34"/>
                          <a:cs typeface="TH SarabunPSK" pitchFamily="34" charset="-34"/>
                        </a:rPr>
                        <a:t>20</a:t>
                      </a:r>
                      <a:r>
                        <a:rPr lang="en-US" sz="2400" dirty="0" smtClean="0">
                          <a:latin typeface="TH SarabunPSK" pitchFamily="34" charset="-34"/>
                          <a:cs typeface="TH SarabunPSK" pitchFamily="34" charset="-34"/>
                        </a:rPr>
                        <a:t>%</a:t>
                      </a:r>
                      <a:endParaRPr lang="en-US" sz="2400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H SarabunPSK" pitchFamily="34" charset="-34"/>
                          <a:cs typeface="TH SarabunPSK" pitchFamily="34" charset="-34"/>
                        </a:rPr>
                        <a:t>80%</a:t>
                      </a:r>
                      <a:endParaRPr lang="en-US" sz="2400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H SarabunPSK" pitchFamily="34" charset="-34"/>
                          <a:cs typeface="TH SarabunPSK" pitchFamily="34" charset="-34"/>
                        </a:rPr>
                        <a:t>(20%</a:t>
                      </a:r>
                      <a:r>
                        <a:rPr lang="en-US" sz="2400" baseline="0" dirty="0" smtClean="0">
                          <a:latin typeface="TH SarabunPSK" pitchFamily="34" charset="-34"/>
                          <a:cs typeface="TH SarabunPSK" pitchFamily="34" charset="-34"/>
                        </a:rPr>
                        <a:t> + 80%)</a:t>
                      </a:r>
                    </a:p>
                    <a:p>
                      <a:pPr algn="ctr"/>
                      <a:r>
                        <a:rPr lang="th-TH" sz="2400" baseline="0" dirty="0" smtClean="0">
                          <a:latin typeface="TH SarabunPSK" pitchFamily="34" charset="-34"/>
                          <a:cs typeface="TH SarabunPSK" pitchFamily="34" charset="-34"/>
                        </a:rPr>
                        <a:t>คะแนนใหม่</a:t>
                      </a:r>
                      <a:endParaRPr lang="en-US" sz="2400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</a:tr>
              <a:tr h="476157">
                <a:tc>
                  <a:txBody>
                    <a:bodyPr/>
                    <a:lstStyle/>
                    <a:p>
                      <a:r>
                        <a:rPr lang="th-TH" b="1" dirty="0" smtClean="0"/>
                        <a:t>กองคลัง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/>
                        <a:t>20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/>
                        <a:t>76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/>
                        <a:t>96</a:t>
                      </a:r>
                      <a:endParaRPr lang="en-US" b="1" dirty="0"/>
                    </a:p>
                  </a:txBody>
                  <a:tcPr/>
                </a:tc>
              </a:tr>
              <a:tr h="476157">
                <a:tc>
                  <a:txBody>
                    <a:bodyPr/>
                    <a:lstStyle/>
                    <a:p>
                      <a:r>
                        <a:rPr lang="th-TH" b="1" smtClean="0"/>
                        <a:t>กองคลัง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/>
                        <a:t>16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/>
                        <a:t>76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/>
                        <a:t>92</a:t>
                      </a:r>
                      <a:endParaRPr lang="en-US" b="1" dirty="0"/>
                    </a:p>
                  </a:txBody>
                  <a:tcPr/>
                </a:tc>
              </a:tr>
              <a:tr h="476157">
                <a:tc>
                  <a:txBody>
                    <a:bodyPr/>
                    <a:lstStyle/>
                    <a:p>
                      <a:r>
                        <a:rPr lang="th-TH" b="1" smtClean="0"/>
                        <a:t>กองคลัง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/>
                        <a:t>12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/>
                        <a:t>76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/>
                        <a:t>88</a:t>
                      </a:r>
                      <a:endParaRPr lang="en-US" b="1" dirty="0"/>
                    </a:p>
                  </a:txBody>
                  <a:tcPr/>
                </a:tc>
              </a:tr>
              <a:tr h="476157">
                <a:tc>
                  <a:txBody>
                    <a:bodyPr/>
                    <a:lstStyle/>
                    <a:p>
                      <a:r>
                        <a:rPr lang="th-TH" b="1" smtClean="0"/>
                        <a:t>กองคลัง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/>
                        <a:t>8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/>
                        <a:t>76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/>
                        <a:t>84</a:t>
                      </a:r>
                      <a:endParaRPr lang="en-US" b="1" dirty="0"/>
                    </a:p>
                  </a:txBody>
                  <a:tcPr/>
                </a:tc>
              </a:tr>
              <a:tr h="476157">
                <a:tc>
                  <a:txBody>
                    <a:bodyPr/>
                    <a:lstStyle/>
                    <a:p>
                      <a:r>
                        <a:rPr lang="th-TH" b="1" dirty="0" smtClean="0"/>
                        <a:t>กองคลัง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/>
                        <a:t>4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/>
                        <a:t>76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/>
                        <a:t>80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32298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43119" y="453004"/>
            <a:ext cx="2044149" cy="707886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h-TH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ตัวอย่างที่ 2</a:t>
            </a:r>
            <a:endParaRPr lang="en-US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63500">
                  <a:schemeClr val="accent4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5024500"/>
              </p:ext>
            </p:extLst>
          </p:nvPr>
        </p:nvGraphicFramePr>
        <p:xfrm>
          <a:off x="801688" y="1073150"/>
          <a:ext cx="10625137" cy="3635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7" name="แผ่นงาน" r:id="rId4" imgW="5981620" imgH="2238289" progId="Excel.Sheet.8">
                  <p:embed/>
                </p:oleObj>
              </mc:Choice>
              <mc:Fallback>
                <p:oleObj name="แผ่นงาน" r:id="rId4" imgW="5981620" imgH="2238289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01688" y="1073150"/>
                        <a:ext cx="10625137" cy="3635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9962836"/>
              </p:ext>
            </p:extLst>
          </p:nvPr>
        </p:nvGraphicFramePr>
        <p:xfrm>
          <a:off x="649620" y="4857493"/>
          <a:ext cx="11101387" cy="1387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8" name="แผ่นงาน" r:id="rId6" imgW="9048688" imgH="1076225" progId="Excel.Sheet.8">
                  <p:embed/>
                </p:oleObj>
              </mc:Choice>
              <mc:Fallback>
                <p:oleObj name="แผ่นงาน" r:id="rId6" imgW="9048688" imgH="1076225" progId="Excel.Sheet.8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9620" y="4857493"/>
                        <a:ext cx="11101387" cy="1387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271627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480380"/>
              </p:ext>
            </p:extLst>
          </p:nvPr>
        </p:nvGraphicFramePr>
        <p:xfrm>
          <a:off x="792163" y="1119188"/>
          <a:ext cx="10571162" cy="3984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9" name="แผ่นงาน" r:id="rId3" imgW="5810207" imgH="3086151" progId="Excel.Sheet.8">
                  <p:embed/>
                </p:oleObj>
              </mc:Choice>
              <mc:Fallback>
                <p:oleObj name="แผ่นงาน" r:id="rId3" imgW="5810207" imgH="3086151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2163" y="1119188"/>
                        <a:ext cx="10571162" cy="3984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816990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531</TotalTime>
  <Words>179</Words>
  <Application>Microsoft Office PowerPoint</Application>
  <PresentationFormat>Custom</PresentationFormat>
  <Paragraphs>40</Paragraphs>
  <Slides>6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Flow</vt:lpstr>
      <vt:lpstr>แผ่นงาน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>Windows User</dc:creator>
  <cp:lastModifiedBy>AE15</cp:lastModifiedBy>
  <cp:revision>31</cp:revision>
  <cp:lastPrinted>2018-08-07T02:40:55Z</cp:lastPrinted>
  <dcterms:created xsi:type="dcterms:W3CDTF">2018-08-02T01:41:38Z</dcterms:created>
  <dcterms:modified xsi:type="dcterms:W3CDTF">2018-08-07T02:42:03Z</dcterms:modified>
</cp:coreProperties>
</file>